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5"/>
  </p:notesMasterIdLst>
  <p:handoutMasterIdLst>
    <p:handoutMasterId r:id="rId56"/>
  </p:handoutMasterIdLst>
  <p:sldIdLst>
    <p:sldId id="4475" r:id="rId5"/>
    <p:sldId id="4623" r:id="rId6"/>
    <p:sldId id="4512" r:id="rId7"/>
    <p:sldId id="4579" r:id="rId8"/>
    <p:sldId id="289" r:id="rId9"/>
    <p:sldId id="4580" r:id="rId10"/>
    <p:sldId id="4584" r:id="rId11"/>
    <p:sldId id="4585" r:id="rId12"/>
    <p:sldId id="4581" r:id="rId13"/>
    <p:sldId id="4562" r:id="rId14"/>
    <p:sldId id="4582" r:id="rId15"/>
    <p:sldId id="4563" r:id="rId16"/>
    <p:sldId id="4564" r:id="rId17"/>
    <p:sldId id="4583" r:id="rId18"/>
    <p:sldId id="4586" r:id="rId19"/>
    <p:sldId id="4603" r:id="rId20"/>
    <p:sldId id="4604" r:id="rId21"/>
    <p:sldId id="4574" r:id="rId22"/>
    <p:sldId id="4611" r:id="rId23"/>
    <p:sldId id="4588" r:id="rId24"/>
    <p:sldId id="4589" r:id="rId25"/>
    <p:sldId id="4590" r:id="rId26"/>
    <p:sldId id="4592" r:id="rId27"/>
    <p:sldId id="4591" r:id="rId28"/>
    <p:sldId id="4593" r:id="rId29"/>
    <p:sldId id="4594" r:id="rId30"/>
    <p:sldId id="4617" r:id="rId31"/>
    <p:sldId id="4612" r:id="rId32"/>
    <p:sldId id="4595" r:id="rId33"/>
    <p:sldId id="4618" r:id="rId34"/>
    <p:sldId id="4613" r:id="rId35"/>
    <p:sldId id="4597" r:id="rId36"/>
    <p:sldId id="4598" r:id="rId37"/>
    <p:sldId id="4599" r:id="rId38"/>
    <p:sldId id="4601" r:id="rId39"/>
    <p:sldId id="4602" r:id="rId40"/>
    <p:sldId id="4600" r:id="rId41"/>
    <p:sldId id="4619" r:id="rId42"/>
    <p:sldId id="4614" r:id="rId43"/>
    <p:sldId id="4568" r:id="rId44"/>
    <p:sldId id="4569" r:id="rId45"/>
    <p:sldId id="4570" r:id="rId46"/>
    <p:sldId id="4571" r:id="rId47"/>
    <p:sldId id="4620" r:id="rId48"/>
    <p:sldId id="4615" r:id="rId49"/>
    <p:sldId id="4572" r:id="rId50"/>
    <p:sldId id="4621" r:id="rId51"/>
    <p:sldId id="4616" r:id="rId52"/>
    <p:sldId id="4573" r:id="rId53"/>
    <p:sldId id="4622" r:id="rId5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000000"/>
    <a:srgbClr val="990033"/>
    <a:srgbClr val="5F5F5F"/>
    <a:srgbClr val="F2FAFF"/>
    <a:srgbClr val="8BB7F0"/>
    <a:srgbClr val="00D1CC"/>
    <a:srgbClr val="009999"/>
    <a:srgbClr val="F2C80F"/>
    <a:srgbClr val="00CC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81" d="100"/>
          <a:sy n="8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645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1/19/2023 2:51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08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06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60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84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5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58354"/>
            <a:ext cx="11053773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Metadata translations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dirty="0"/>
              <a:t>Report label translations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(always required)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dirty="0"/>
              <a:t>Data Translations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with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and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07" y="2507982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815E5-E5AB-7D45-F289-9F0E1F8C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12" y="5238759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848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16566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Sequence of lab exercises</a:t>
            </a:r>
          </a:p>
          <a:p>
            <a:pPr lvl="1"/>
            <a:r>
              <a:rPr lang="en-US" dirty="0"/>
              <a:t>Exercise 1: Creating and Testing Metadata Translations</a:t>
            </a:r>
          </a:p>
          <a:p>
            <a:pPr lvl="1"/>
            <a:r>
              <a:rPr lang="en-US" dirty="0"/>
              <a:t>Exercise 2: Generating Machine Translations</a:t>
            </a:r>
          </a:p>
          <a:p>
            <a:pPr lvl="1"/>
            <a:r>
              <a:rPr lang="en-US" dirty="0"/>
              <a:t>Exercise 3: Creating and Testing Report Label Translations</a:t>
            </a:r>
          </a:p>
          <a:p>
            <a:pPr lvl="1"/>
            <a:r>
              <a:rPr lang="en-US" dirty="0"/>
              <a:t>Exercise 4: Creating a Workflow Process To Gather and Integrate Human Translations</a:t>
            </a:r>
          </a:p>
          <a:p>
            <a:pPr lvl="1"/>
            <a:r>
              <a:rPr lang="en-US" dirty="0"/>
              <a:t>Exercise 5: Implementing Data Translations using Field Parameters</a:t>
            </a:r>
          </a:p>
          <a:p>
            <a:pPr lvl="1"/>
            <a:r>
              <a:rPr lang="en-US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3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42988" y="1025546"/>
            <a:ext cx="11053773" cy="3497752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920000"/>
                </a:solidFill>
              </a:rPr>
              <a:t>Coming up next…</a:t>
            </a:r>
            <a:br>
              <a:rPr lang="en-US" sz="4000" dirty="0">
                <a:solidFill>
                  <a:srgbClr val="920000"/>
                </a:solidFill>
              </a:rPr>
            </a:br>
            <a:br>
              <a:rPr lang="en-US" sz="4000" dirty="0">
                <a:solidFill>
                  <a:srgbClr val="92000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Part 2 - Creating and Testing Metadata Translations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42988" y="1948875"/>
            <a:ext cx="11053773" cy="1651093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Part 2 - Creating and Testing Metadata Translations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07A8-2BE8-07BE-7225-5A2E8759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82" y="2122434"/>
            <a:ext cx="8722446" cy="41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EAB01-F14E-9807-F5F6-74235784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06" y="3628766"/>
            <a:ext cx="6184262" cy="241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8" y="1755068"/>
            <a:ext cx="4838307" cy="143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96" y="2899024"/>
            <a:ext cx="9040428" cy="1774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Each metadata translation identified using Object Type, Property and Name</a:t>
            </a:r>
          </a:p>
          <a:p>
            <a:pPr lvl="1"/>
            <a:r>
              <a:rPr lang="en-US" dirty="0"/>
              <a:t>Translations for Caption property is by far the most common</a:t>
            </a:r>
          </a:p>
          <a:p>
            <a:pPr lvl="1"/>
            <a:r>
              <a:rPr lang="en-US" dirty="0"/>
              <a:t>Translations for Description and </a:t>
            </a:r>
            <a:r>
              <a:rPr lang="en-US" dirty="0" err="1"/>
              <a:t>DisplayFolder</a:t>
            </a:r>
            <a:r>
              <a:rPr lang="en-US" dirty="0"/>
              <a:t> property not as common but can be used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77755B5-AACE-1A27-27C8-F5740A23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06" y="2774315"/>
            <a:ext cx="6320533" cy="2470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31846"/>
          </a:xfrm>
        </p:spPr>
        <p:txBody>
          <a:bodyPr/>
          <a:lstStyle/>
          <a:p>
            <a:r>
              <a:rPr lang="en-US" dirty="0"/>
              <a:t>Metadata translations cannot be tested in Power BI Desktop</a:t>
            </a:r>
          </a:p>
          <a:p>
            <a:pPr lvl="1"/>
            <a:r>
              <a:rPr lang="en-US" dirty="0"/>
              <a:t>Analytics engine for Power BI Desktop will not load translation.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Power BI Desktop and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language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42988" y="1948875"/>
            <a:ext cx="11053773" cy="1651093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Part 3 - Generating Machine Translations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4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Machine Translations and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50" y="1624072"/>
            <a:ext cx="4842560" cy="1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5F2AAA-0289-F532-491F-11B3BB690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59" y="3921985"/>
            <a:ext cx="8534599" cy="2341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  <a:p>
            <a:pPr lvl="1"/>
            <a:endParaRPr lang="en-US" dirty="0"/>
          </a:p>
          <a:p>
            <a:r>
              <a:rPr lang="en-US" dirty="0"/>
              <a:t>This guidance is based on using an external tool named </a:t>
            </a:r>
            <a:r>
              <a:rPr lang="en-US" sz="2000" b="1" dirty="0">
                <a:solidFill>
                  <a:srgbClr val="990033"/>
                </a:solidFill>
              </a:rPr>
              <a:t>Translations Builder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Translations Builder designed to work together with Power BI Desktop</a:t>
            </a:r>
          </a:p>
          <a:p>
            <a:pPr lvl="1"/>
            <a:r>
              <a:rPr lang="en-US" dirty="0"/>
              <a:t>Translations Builder v1 originally published in July 2021</a:t>
            </a:r>
          </a:p>
          <a:p>
            <a:pPr lvl="1"/>
            <a:r>
              <a:rPr lang="en-US" dirty="0"/>
              <a:t>Translations Builder v2 published in January 2023 with significant productivity enhancements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42988" y="1948875"/>
            <a:ext cx="11053773" cy="1651093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Part 4 - Creating and Testing Report Label Translations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716AA-28FC-4F89-422B-F19E9E7F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85" y="1947018"/>
            <a:ext cx="2501852" cy="238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46BD4-8F91-FC37-671A-10C42696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794" y="4900311"/>
            <a:ext cx="6255038" cy="15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57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9" y="1146362"/>
            <a:ext cx="5127486" cy="1813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BC48B-6CAE-AD3F-7E2C-ED1E07F9A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61" y="3525180"/>
            <a:ext cx="4764574" cy="27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A15A7-EBB9-9605-8894-A7365C3D6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4" y="2018235"/>
            <a:ext cx="2078330" cy="3598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7549E-0C79-E792-285D-50493E98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11" y="2395885"/>
            <a:ext cx="3825121" cy="27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94" y="1501574"/>
            <a:ext cx="5243014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A9EE7-A951-9BA5-1BE0-B358EC34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1" y="1961957"/>
            <a:ext cx="6167076" cy="3703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85A55D-DD85-CDC4-F6BA-886014F9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418" y="2059394"/>
            <a:ext cx="3636802" cy="3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03" y="1304831"/>
            <a:ext cx="5474682" cy="512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1" y="2228151"/>
            <a:ext cx="1463167" cy="1548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982" y="2395951"/>
            <a:ext cx="4785775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8823" y="1979205"/>
            <a:ext cx="12300155" cy="159043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300" dirty="0">
                <a:solidFill>
                  <a:srgbClr val="000000"/>
                </a:solidFill>
              </a:rPr>
              <a:t>Part 5 - Creating a Workflow To Integrate Human Translations</a:t>
            </a:r>
          </a:p>
        </p:txBody>
      </p:sp>
    </p:spTree>
    <p:extLst>
      <p:ext uri="{BB962C8B-B14F-4D97-AF65-F5344CB8AC3E}">
        <p14:creationId xmlns:p14="http://schemas.microsoft.com/office/powerpoint/2010/main" val="20732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09FF0D-009D-126B-3199-3E89A4988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5CDC04-FAA5-999D-A90F-AA662A05D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034F30-7900-79FA-C1D2-7090893F6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6745AF-C825-54F3-D6FB-1B3DADAF7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921F55-3601-1CA0-046F-E22C34D79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A5E9AF-6EF5-B926-63A3-9016FDE3C0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A66827-C535-5F72-F663-79736ED7DA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987E6F-5BDA-743D-0FB9-BD9CA096E3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10A412-15DB-24D8-1835-04C2615F9B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C77311-7266-235E-0B07-FAAAC8FF3D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Workflow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30" y="2623645"/>
            <a:ext cx="4065029" cy="250092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12CE82A-03B1-4A8E-B13C-70484E85504C}"/>
              </a:ext>
            </a:extLst>
          </p:cNvPr>
          <p:cNvGrpSpPr/>
          <p:nvPr/>
        </p:nvGrpSpPr>
        <p:grpSpPr>
          <a:xfrm>
            <a:off x="6293057" y="2624224"/>
            <a:ext cx="3287062" cy="2551092"/>
            <a:chOff x="6530432" y="1832373"/>
            <a:chExt cx="2235272" cy="17347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6530432" y="1832373"/>
              <a:ext cx="2235272" cy="234218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6536509" y="2066591"/>
              <a:ext cx="2224333" cy="15005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6632643" y="2156914"/>
              <a:ext cx="1994497" cy="610676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6630719" y="2853300"/>
              <a:ext cx="2008576" cy="629944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E9BA66A-07E3-84CC-A08A-33B6685E13BD}"/>
              </a:ext>
            </a:extLst>
          </p:cNvPr>
          <p:cNvSpPr/>
          <p:nvPr/>
        </p:nvSpPr>
        <p:spPr bwMode="auto">
          <a:xfrm>
            <a:off x="4564996" y="3444946"/>
            <a:ext cx="1833687" cy="283127"/>
          </a:xfrm>
          <a:prstGeom prst="rightArrow">
            <a:avLst>
              <a:gd name="adj1" fmla="val 59227"/>
              <a:gd name="adj2" fmla="val 79966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OCR A Extended" panose="02010509020102010303" pitchFamily="50" charset="0"/>
                <a:ea typeface="Segoe UI" pitchFamily="34" charset="0"/>
                <a:cs typeface="Segoe UI" pitchFamily="34" charset="0"/>
              </a:rPr>
              <a:t>Export Translation Sheet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8C126B6-17AF-24D1-C56B-63DBA8C4B38E}"/>
              </a:ext>
            </a:extLst>
          </p:cNvPr>
          <p:cNvSpPr/>
          <p:nvPr/>
        </p:nvSpPr>
        <p:spPr bwMode="auto">
          <a:xfrm>
            <a:off x="4566567" y="4426904"/>
            <a:ext cx="1833687" cy="283127"/>
          </a:xfrm>
          <a:prstGeom prst="rightArrow">
            <a:avLst>
              <a:gd name="adj1" fmla="val 59227"/>
              <a:gd name="adj2" fmla="val 79966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OCR A Extended" panose="02010509020102010303" pitchFamily="50" charset="0"/>
                <a:ea typeface="Segoe UI" pitchFamily="34" charset="0"/>
                <a:cs typeface="Segoe UI" pitchFamily="34" charset="0"/>
              </a:rPr>
              <a:t>Export 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8932716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Workflow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46" y="3707727"/>
            <a:ext cx="4065029" cy="250092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A623010-ADF2-7141-C88B-5CFB2AC64442}"/>
              </a:ext>
            </a:extLst>
          </p:cNvPr>
          <p:cNvGrpSpPr/>
          <p:nvPr/>
        </p:nvGrpSpPr>
        <p:grpSpPr>
          <a:xfrm>
            <a:off x="6747248" y="2916455"/>
            <a:ext cx="2248212" cy="3748295"/>
            <a:chOff x="6219346" y="2002056"/>
            <a:chExt cx="2562600" cy="42724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6219346" y="2002056"/>
              <a:ext cx="2547851" cy="26697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6226273" y="2269027"/>
              <a:ext cx="2535382" cy="17104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6335850" y="2371981"/>
              <a:ext cx="2273406" cy="696073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6333657" y="3165749"/>
              <a:ext cx="2289453" cy="718035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6234095" y="4288056"/>
              <a:ext cx="2547851" cy="26697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6244648" y="4564091"/>
              <a:ext cx="2535382" cy="17104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6354225" y="4667045"/>
              <a:ext cx="2273406" cy="696073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6352032" y="5460813"/>
              <a:ext cx="2289453" cy="718035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E119AD2-E587-4A74-8815-1F450D50F510}"/>
              </a:ext>
            </a:extLst>
          </p:cNvPr>
          <p:cNvSpPr/>
          <p:nvPr/>
        </p:nvSpPr>
        <p:spPr bwMode="auto">
          <a:xfrm rot="20773602">
            <a:off x="4754338" y="3835559"/>
            <a:ext cx="1886949" cy="299305"/>
          </a:xfrm>
          <a:prstGeom prst="rightArrow">
            <a:avLst>
              <a:gd name="adj1" fmla="val 59227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OCR A Extended" panose="02010509020102010303" pitchFamily="50" charset="0"/>
                <a:ea typeface="Segoe UI" pitchFamily="34" charset="0"/>
                <a:cs typeface="Segoe UI" pitchFamily="34" charset="0"/>
              </a:rPr>
              <a:t>Export Translation Sheet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E9BA66A-07E3-84CC-A08A-33B6685E13BD}"/>
              </a:ext>
            </a:extLst>
          </p:cNvPr>
          <p:cNvSpPr/>
          <p:nvPr/>
        </p:nvSpPr>
        <p:spPr bwMode="auto">
          <a:xfrm rot="21175372">
            <a:off x="4811798" y="4340491"/>
            <a:ext cx="1833687" cy="283127"/>
          </a:xfrm>
          <a:prstGeom prst="rightArrow">
            <a:avLst>
              <a:gd name="adj1" fmla="val 59227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OCR A Extended" panose="02010509020102010303" pitchFamily="50" charset="0"/>
                <a:ea typeface="Segoe UI" pitchFamily="34" charset="0"/>
                <a:cs typeface="Segoe UI" pitchFamily="34" charset="0"/>
              </a:rPr>
              <a:t>Export Translation Sheet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A8B5776-D845-22F1-216D-457C2E876D00}"/>
              </a:ext>
            </a:extLst>
          </p:cNvPr>
          <p:cNvSpPr/>
          <p:nvPr/>
        </p:nvSpPr>
        <p:spPr bwMode="auto">
          <a:xfrm rot="921986" flipH="1">
            <a:off x="4716695" y="5726903"/>
            <a:ext cx="1985496" cy="347432"/>
          </a:xfrm>
          <a:prstGeom prst="rightArrow">
            <a:avLst>
              <a:gd name="adj1" fmla="val 59227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OCR A Extended" panose="02010509020102010303" pitchFamily="50" charset="0"/>
                <a:ea typeface="Segoe UI" pitchFamily="34" charset="0"/>
                <a:cs typeface="Segoe UI" pitchFamily="34" charset="0"/>
              </a:rPr>
              <a:t>Import Translation Sheet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B400AEF-4C04-DA0A-F51E-8F221CEAA53B}"/>
              </a:ext>
            </a:extLst>
          </p:cNvPr>
          <p:cNvSpPr/>
          <p:nvPr/>
        </p:nvSpPr>
        <p:spPr bwMode="auto">
          <a:xfrm rot="415314" flipH="1">
            <a:off x="4779801" y="5132301"/>
            <a:ext cx="1866965" cy="347432"/>
          </a:xfrm>
          <a:prstGeom prst="rightArrow">
            <a:avLst>
              <a:gd name="adj1" fmla="val 59227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OCR A Extended" panose="02010509020102010303" pitchFamily="50" charset="0"/>
                <a:ea typeface="Segoe UI" pitchFamily="34" charset="0"/>
                <a:cs typeface="Segoe UI" pitchFamily="34" charset="0"/>
              </a:rPr>
              <a:t>Import Translation Sheet</a:t>
            </a:r>
          </a:p>
        </p:txBody>
      </p: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488837" y="4180787"/>
            <a:ext cx="2436827" cy="1456441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231" y="3224371"/>
            <a:ext cx="2034018" cy="18897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E119AD2-E587-4A74-8815-1F450D50F510}"/>
              </a:ext>
            </a:extLst>
          </p:cNvPr>
          <p:cNvSpPr/>
          <p:nvPr/>
        </p:nvSpPr>
        <p:spPr bwMode="auto">
          <a:xfrm>
            <a:off x="3312297" y="3885536"/>
            <a:ext cx="1363397" cy="724171"/>
          </a:xfrm>
          <a:prstGeom prst="rightArrow">
            <a:avLst>
              <a:gd name="adj1" fmla="val 59227"/>
              <a:gd name="adj2" fmla="val 50000"/>
            </a:avLst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Export Operation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33252" y="3676452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97E3D7-919B-FFE7-AC1C-4D53E4008B41}"/>
              </a:ext>
            </a:extLst>
          </p:cNvPr>
          <p:cNvSpPr/>
          <p:nvPr/>
        </p:nvSpPr>
        <p:spPr bwMode="auto">
          <a:xfrm>
            <a:off x="8052058" y="3678024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2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92B3B9A-EA20-73EF-C2E7-359BBF462616}"/>
              </a:ext>
            </a:extLst>
          </p:cNvPr>
          <p:cNvSpPr/>
          <p:nvPr/>
        </p:nvSpPr>
        <p:spPr bwMode="auto">
          <a:xfrm>
            <a:off x="6537833" y="3905961"/>
            <a:ext cx="1363397" cy="724171"/>
          </a:xfrm>
          <a:prstGeom prst="rightArrow">
            <a:avLst>
              <a:gd name="adj1" fmla="val 59227"/>
              <a:gd name="adj2" fmla="val 50000"/>
            </a:avLst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Import Operation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4809239" y="3678023"/>
            <a:ext cx="1572706" cy="114064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Master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Sheet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94A2D-F4F8-EAC4-7E12-1A7E37148362}"/>
              </a:ext>
            </a:extLst>
          </p:cNvPr>
          <p:cNvSpPr/>
          <p:nvPr/>
        </p:nvSpPr>
        <p:spPr bwMode="auto">
          <a:xfrm>
            <a:off x="622169" y="3384223"/>
            <a:ext cx="10020693" cy="1762812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5062192" y="2526383"/>
            <a:ext cx="1941923" cy="8484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New PBIX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Project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94A2D-F4F8-EAC4-7E12-1A7E37148362}"/>
              </a:ext>
            </a:extLst>
          </p:cNvPr>
          <p:cNvSpPr/>
          <p:nvPr/>
        </p:nvSpPr>
        <p:spPr bwMode="auto">
          <a:xfrm>
            <a:off x="622169" y="2290713"/>
            <a:ext cx="6627043" cy="3271101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C1AAB8-3157-D2D0-EB3D-1FB2008B3463}"/>
              </a:ext>
            </a:extLst>
          </p:cNvPr>
          <p:cNvSpPr/>
          <p:nvPr/>
        </p:nvSpPr>
        <p:spPr bwMode="auto">
          <a:xfrm rot="837310">
            <a:off x="2595951" y="4264434"/>
            <a:ext cx="2409110" cy="724171"/>
          </a:xfrm>
          <a:prstGeom prst="rightArrow">
            <a:avLst>
              <a:gd name="adj1" fmla="val 59227"/>
              <a:gd name="adj2" fmla="val 50000"/>
            </a:avLst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Import Operation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6E50130-156D-70C3-B481-42EDD46DC89A}"/>
              </a:ext>
            </a:extLst>
          </p:cNvPr>
          <p:cNvSpPr/>
          <p:nvPr/>
        </p:nvSpPr>
        <p:spPr bwMode="auto">
          <a:xfrm rot="20862832">
            <a:off x="2402509" y="3048664"/>
            <a:ext cx="2586378" cy="724171"/>
          </a:xfrm>
          <a:prstGeom prst="rightArrow">
            <a:avLst>
              <a:gd name="adj1" fmla="val 59227"/>
              <a:gd name="adj2" fmla="val 50000"/>
            </a:avLst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Import Operation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36AE04-389E-B2F4-3C1B-6B5EAE743825}"/>
              </a:ext>
            </a:extLst>
          </p:cNvPr>
          <p:cNvSpPr/>
          <p:nvPr/>
        </p:nvSpPr>
        <p:spPr bwMode="auto">
          <a:xfrm>
            <a:off x="5054337" y="3546049"/>
            <a:ext cx="1941923" cy="8484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New PBIX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Project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703234-D005-F704-2E0F-157F9C21034B}"/>
              </a:ext>
            </a:extLst>
          </p:cNvPr>
          <p:cNvSpPr/>
          <p:nvPr/>
        </p:nvSpPr>
        <p:spPr bwMode="auto">
          <a:xfrm>
            <a:off x="5055908" y="4556288"/>
            <a:ext cx="1941923" cy="8484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New PBIX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Project 3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92B3B9A-EA20-73EF-C2E7-359BBF462616}"/>
              </a:ext>
            </a:extLst>
          </p:cNvPr>
          <p:cNvSpPr/>
          <p:nvPr/>
        </p:nvSpPr>
        <p:spPr bwMode="auto">
          <a:xfrm>
            <a:off x="2469823" y="3642011"/>
            <a:ext cx="2537380" cy="724171"/>
          </a:xfrm>
          <a:prstGeom prst="rightArrow">
            <a:avLst>
              <a:gd name="adj1" fmla="val 59227"/>
              <a:gd name="adj2" fmla="val 50000"/>
            </a:avLst>
          </a:prstGeom>
          <a:solidFill>
            <a:srgbClr val="FFC00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Import Operation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857838" y="3026005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78658" y="1969073"/>
            <a:ext cx="12201832" cy="1610697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300" dirty="0">
                <a:solidFill>
                  <a:srgbClr val="000000"/>
                </a:solidFill>
              </a:rPr>
              <a:t>Part 6 - 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22359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FF5CC-D15E-EE51-30AA-6D08A0C5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155" y="1977259"/>
            <a:ext cx="2333625" cy="1800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47855-991E-6C6A-FE4C-4A2AEE08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955" y="2193958"/>
            <a:ext cx="2950138" cy="1944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6515FDFC-21A5-AFF6-1328-8DE663475F4A}"/>
              </a:ext>
            </a:extLst>
          </p:cNvPr>
          <p:cNvSpPr/>
          <p:nvPr/>
        </p:nvSpPr>
        <p:spPr bwMode="auto">
          <a:xfrm flipH="1">
            <a:off x="5125355" y="2797242"/>
            <a:ext cx="1102937" cy="1282045"/>
          </a:xfrm>
          <a:prstGeom prst="flowChartDelay">
            <a:avLst/>
          </a:prstGeom>
          <a:solidFill>
            <a:schemeClr val="accent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column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selector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3914F-BAE2-7B9D-6AF2-C8C7C3BC1448}"/>
              </a:ext>
            </a:extLst>
          </p:cNvPr>
          <p:cNvCxnSpPr>
            <a:cxnSpLocks/>
          </p:cNvCxnSpPr>
          <p:nvPr/>
        </p:nvCxnSpPr>
        <p:spPr>
          <a:xfrm flipH="1">
            <a:off x="4069080" y="3420322"/>
            <a:ext cx="104066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53C744-AAE5-E7A1-5D47-EF2B54033FFB}"/>
              </a:ext>
            </a:extLst>
          </p:cNvPr>
          <p:cNvCxnSpPr>
            <a:cxnSpLocks/>
          </p:cNvCxnSpPr>
          <p:nvPr/>
        </p:nvCxnSpPr>
        <p:spPr>
          <a:xfrm flipH="1">
            <a:off x="6278681" y="3910773"/>
            <a:ext cx="488475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A37E6F-64AE-FB8F-C115-526456925466}"/>
              </a:ext>
            </a:extLst>
          </p:cNvPr>
          <p:cNvSpPr/>
          <p:nvPr/>
        </p:nvSpPr>
        <p:spPr bwMode="auto">
          <a:xfrm>
            <a:off x="2340430" y="1709057"/>
            <a:ext cx="7445828" cy="2732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0639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3971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88488" y="1598331"/>
            <a:ext cx="12260826" cy="2352182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300" dirty="0">
                <a:solidFill>
                  <a:srgbClr val="000000"/>
                </a:solidFill>
              </a:rPr>
              <a:t>Part 7 - Implementing Data Translations for a Calendar Table</a:t>
            </a:r>
          </a:p>
        </p:txBody>
      </p:sp>
    </p:spTree>
    <p:extLst>
      <p:ext uri="{BB962C8B-B14F-4D97-AF65-F5344CB8AC3E}">
        <p14:creationId xmlns:p14="http://schemas.microsoft.com/office/powerpoint/2010/main" val="9052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A636BA75-FE84-4AB7-96EB-7087E6A7E44A}"/>
              </a:ext>
            </a:extLst>
          </p:cNvPr>
          <p:cNvSpPr/>
          <p:nvPr/>
        </p:nvSpPr>
        <p:spPr bwMode="auto">
          <a:xfrm rot="1241205">
            <a:off x="5005355" y="2411694"/>
            <a:ext cx="825910" cy="1555681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C381A8A-9795-6C0C-B2FE-570791A4FE81}"/>
              </a:ext>
            </a:extLst>
          </p:cNvPr>
          <p:cNvSpPr/>
          <p:nvPr/>
        </p:nvSpPr>
        <p:spPr bwMode="auto">
          <a:xfrm rot="20623542">
            <a:off x="6746450" y="2156409"/>
            <a:ext cx="825910" cy="18421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513004" y="2625215"/>
            <a:ext cx="3559277" cy="56043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B2297-2A46-1628-D132-8907C834F8CF}"/>
              </a:ext>
            </a:extLst>
          </p:cNvPr>
          <p:cNvSpPr/>
          <p:nvPr/>
        </p:nvSpPr>
        <p:spPr bwMode="auto">
          <a:xfrm>
            <a:off x="265467" y="4006647"/>
            <a:ext cx="5909187" cy="196153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4C109-0434-3227-7935-F5ECB80D3BF0}"/>
              </a:ext>
            </a:extLst>
          </p:cNvPr>
          <p:cNvSpPr/>
          <p:nvPr/>
        </p:nvSpPr>
        <p:spPr bwMode="auto">
          <a:xfrm>
            <a:off x="6458457" y="4021396"/>
            <a:ext cx="5645049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D8DA5-56F6-79AE-08CB-891996456F3C}"/>
              </a:ext>
            </a:extLst>
          </p:cNvPr>
          <p:cNvSpPr/>
          <p:nvPr/>
        </p:nvSpPr>
        <p:spPr bwMode="auto">
          <a:xfrm>
            <a:off x="3529777" y="1278193"/>
            <a:ext cx="5633886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Languages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77" y="278991"/>
            <a:ext cx="11801475" cy="49859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3F92B-A28F-F656-305A-7A984D68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84" y="1582132"/>
            <a:ext cx="5449464" cy="9349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A352C-4891-5C21-C9D0-4E92093D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4" y="4313096"/>
            <a:ext cx="5602129" cy="1521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6D580-1846-C2D5-7E7F-4A77083D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60" y="4311175"/>
            <a:ext cx="5362099" cy="990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87297E-626A-2C35-643F-AEFE2FA15586}"/>
              </a:ext>
            </a:extLst>
          </p:cNvPr>
          <p:cNvSpPr/>
          <p:nvPr/>
        </p:nvSpPr>
        <p:spPr bwMode="auto">
          <a:xfrm>
            <a:off x="117987" y="1160207"/>
            <a:ext cx="12103510" cy="501445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 for Power BI datasets – not for report layouts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427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a specific language and a specific locale</a:t>
            </a: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when loading report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extended with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USERCULTURE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25562"/>
              </p:ext>
            </p:extLst>
          </p:nvPr>
        </p:nvGraphicFramePr>
        <p:xfrm>
          <a:off x="1306554" y="4242889"/>
          <a:ext cx="4015965" cy="188924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3285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en-US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fr-FR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Determine language of current user</a:t>
            </a:r>
          </a:p>
          <a:p>
            <a:pPr lvl="1"/>
            <a:r>
              <a:rPr lang="en-US" dirty="0"/>
              <a:t>Inspect the first two characters returned by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64EE-0487-1441-F875-D955F07F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04" y="4258372"/>
            <a:ext cx="4486816" cy="1395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EA66-654E-5AEF-8566-A9A8C8CF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2" y="2123202"/>
            <a:ext cx="3587400" cy="358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USERCULTURE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formatting settings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Short Date formatting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69" y="2428792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243090"/>
              </p:ext>
            </p:extLst>
          </p:nvPr>
        </p:nvGraphicFramePr>
        <p:xfrm>
          <a:off x="1250617" y="4478315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16100</TotalTime>
  <Words>1725</Words>
  <Application>Microsoft Office PowerPoint</Application>
  <PresentationFormat>Custom</PresentationFormat>
  <Paragraphs>325</Paragraphs>
  <Slides>50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Building Multi-language Reports for Power BI in 2023</vt:lpstr>
      <vt:lpstr>Agenda</vt:lpstr>
      <vt:lpstr>Building Multi-language Reports in Power BI</vt:lpstr>
      <vt:lpstr>Multi-language Report Live Demo</vt:lpstr>
      <vt:lpstr>Power BI Support for Metadata Translations</vt:lpstr>
      <vt:lpstr>Power BI Reports Load with Language and Locale of User</vt:lpstr>
      <vt:lpstr>Implementing Dynamic Translations with USERCULTURE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Guidance Document</vt:lpstr>
      <vt:lpstr>Try Out Our New Hands-on Lab Exercises</vt:lpstr>
      <vt:lpstr>Coming up next…  Building Multi-language Reports for Power BI in 2023 Part 2 - Creating and Testing Metadata Translations</vt:lpstr>
      <vt:lpstr>Agenda</vt:lpstr>
      <vt:lpstr>Building Multi-language Reports for Power BI in 2023 Part 2 - Creating and Testing Metadata Translations</vt:lpstr>
      <vt:lpstr>Translations Builder 2.0</vt:lpstr>
      <vt:lpstr>Launching Translations Builder</vt:lpstr>
      <vt:lpstr>Working in the Translation Grid</vt:lpstr>
      <vt:lpstr>Understanding How Metadata Translations Are Identified</vt:lpstr>
      <vt:lpstr>Adding Languages</vt:lpstr>
      <vt:lpstr>Adding and Editing Translations</vt:lpstr>
      <vt:lpstr>Testing Metadata Translations in Power BI Service</vt:lpstr>
      <vt:lpstr>Agenda</vt:lpstr>
      <vt:lpstr>Building Multi-language Reports for Power BI in 2023 Part 3 - Generating Machine Translations</vt:lpstr>
      <vt:lpstr>Machine Translations and Azure Translator Service</vt:lpstr>
      <vt:lpstr>Agenda</vt:lpstr>
      <vt:lpstr>Building Multi-language Reports for Power BI in 2023 Part 4 - Creating and Testing Report Label Translations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Navigation</vt:lpstr>
      <vt:lpstr>Agenda</vt:lpstr>
      <vt:lpstr>Building Multi-language Reports for Power BI in 2023 Part 5 - Creating a Workflow To Integrate Human Translations</vt:lpstr>
      <vt:lpstr>Human Workflow</vt:lpstr>
      <vt:lpstr>Human Workflow</vt:lpstr>
      <vt:lpstr>Enterprise Level Management</vt:lpstr>
      <vt:lpstr>Enterprise Level Management</vt:lpstr>
      <vt:lpstr>Agenda</vt:lpstr>
      <vt:lpstr>Building Multi-language Reports for Power BI in 2023 Part 6 - Implementing Data Translations using Field Parameters</vt:lpstr>
      <vt:lpstr>Field Parameters</vt:lpstr>
      <vt:lpstr>Agenda</vt:lpstr>
      <vt:lpstr>Building Multi-language Reports for Power BI in 2023 Part 7 - Implementing Data Translations for a Calendar Table</vt:lpstr>
      <vt:lpstr>PowerPoint Presentation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247</cp:revision>
  <cp:lastPrinted>2019-05-02T20:11:39Z</cp:lastPrinted>
  <dcterms:created xsi:type="dcterms:W3CDTF">2018-09-21T01:16:59Z</dcterms:created>
  <dcterms:modified xsi:type="dcterms:W3CDTF">2023-01-20T00:33:29Z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